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in Howells" initials="CH" lastIdx="1" clrIdx="0">
    <p:extLst>
      <p:ext uri="{19B8F6BF-5375-455C-9EA6-DF929625EA0E}">
        <p15:presenceInfo xmlns:p15="http://schemas.microsoft.com/office/powerpoint/2012/main" userId="b609892a9e85424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00C0"/>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05B1F-01FC-4BDE-B836-844B34DCCD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14D79D-89C7-4E8D-8DC3-1C183E0C99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846067-3639-4840-BFCB-1DE6B382D2BB}"/>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A54A9DAE-2946-4B74-B453-160A0B3055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F8481-ED5E-448A-B4F8-48FED16E9697}"/>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211032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7A0A-1433-4956-8BBA-393BF5DC19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BFFEA-3180-4DE0-8AD5-6A17DF9065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DC310-7205-462D-8621-B30A7D87C5D9}"/>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1FF6DD22-3A00-4AEA-B6A3-3E95B2BE8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DEB43-92F1-490A-800B-728851799FA6}"/>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209283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3BB54-A3E4-4B50-88B4-A030947D74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D2D66-F9B9-41DC-BADE-8977FF4374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39DD24-7582-48CE-87CE-A98989A1DBDD}"/>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41E7AA4B-6D0D-4FDB-9B9E-8E8D602F56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5C3D3-D35A-4AED-AEF3-11104FDC9CD3}"/>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349647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6CAA-C334-4628-8C0C-DEAAA6F6B2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C59900-DAC6-4941-A39D-4AA7205C6A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FA8E8B-83AC-4908-88B1-D57670CF9AB0}"/>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52149037-A39D-4965-9B43-4E767ABC42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51BE9B-9969-41B9-A8E0-7F40E87FFECF}"/>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351874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CAC1-D289-4D0A-85EA-3D43AF1A6E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9F40F69-E056-4D7D-9100-736A2D1B3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341DE-74E3-43E5-9427-E335291505C0}"/>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4F1DA051-48D4-4557-B28F-0958F5E136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2BA27-DD42-459A-806B-E6306B4C64EB}"/>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322121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3A334-8BB9-4202-AD59-2F393BBBFC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72678B-7FF8-4348-AAFE-C9390FB259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9F3B32-A9BB-4C42-9EFF-6EF79C7D7F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8DE05D-25EB-4129-B1FE-F7C5619EB937}"/>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6" name="Footer Placeholder 5">
            <a:extLst>
              <a:ext uri="{FF2B5EF4-FFF2-40B4-BE49-F238E27FC236}">
                <a16:creationId xmlns:a16="http://schemas.microsoft.com/office/drawing/2014/main" id="{4CFDBD85-7092-4535-9DE9-81AD21B97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B0E4B2-C5C8-4891-A76D-700A33C885A6}"/>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322905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0706F-2F28-4511-B3AC-5055EF964E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842318-C25F-40CB-8C4B-27D9F9C77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6C3AFF-8229-40BB-BF21-776922D23D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A1D5FC-1F32-4184-9350-E24B7D317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269639-06DA-45E8-AFBF-6BB0D1F2D4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228FE1-7C50-4D6F-99B9-E2E088ECECE9}"/>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8" name="Footer Placeholder 7">
            <a:extLst>
              <a:ext uri="{FF2B5EF4-FFF2-40B4-BE49-F238E27FC236}">
                <a16:creationId xmlns:a16="http://schemas.microsoft.com/office/drawing/2014/main" id="{0504669C-DD50-4607-A58F-23258AD4AF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6BD87B-3566-4DAD-AD8A-E41AF3830069}"/>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352922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73138-DED5-47AB-971E-51281CB051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966005-47C9-43D2-897C-21D86CEC0677}"/>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4" name="Footer Placeholder 3">
            <a:extLst>
              <a:ext uri="{FF2B5EF4-FFF2-40B4-BE49-F238E27FC236}">
                <a16:creationId xmlns:a16="http://schemas.microsoft.com/office/drawing/2014/main" id="{179FDE8A-5570-49CB-8BAA-E211B38E5D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3DB772-D2ED-46AA-A870-E4FEFDFDAAB9}"/>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286351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AC939-9EB2-4EBA-9FBD-C3D13CD6D5C3}"/>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3" name="Footer Placeholder 2">
            <a:extLst>
              <a:ext uri="{FF2B5EF4-FFF2-40B4-BE49-F238E27FC236}">
                <a16:creationId xmlns:a16="http://schemas.microsoft.com/office/drawing/2014/main" id="{1BC52A09-2E69-44C5-9D9C-60960E162A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E1B4B2-663D-4BAA-B634-FE2A82E162AD}"/>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405347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AA669-C824-4BC4-847D-DC82C3BC0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A769ED-7144-492F-B46A-BF1322C46F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3AACD4-2B45-4BDC-A88F-8FE0AF246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DA4C6A-829F-4B2B-993A-20EDE23432C2}"/>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6" name="Footer Placeholder 5">
            <a:extLst>
              <a:ext uri="{FF2B5EF4-FFF2-40B4-BE49-F238E27FC236}">
                <a16:creationId xmlns:a16="http://schemas.microsoft.com/office/drawing/2014/main" id="{E35F5A19-3466-44EA-9921-3F6467885E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CED6E7-695A-46D3-AC4F-5FAFB1739E39}"/>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203282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D86D-1498-4EB7-B549-AD600CFCA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F42B1C-27A5-46BE-B7C1-B60E5B59BB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2CFCF6-9487-4477-83CF-5295088F23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62EE2A-255E-445C-8023-DEA4848CB7DA}"/>
              </a:ext>
            </a:extLst>
          </p:cNvPr>
          <p:cNvSpPr>
            <a:spLocks noGrp="1"/>
          </p:cNvSpPr>
          <p:nvPr>
            <p:ph type="dt" sz="half" idx="10"/>
          </p:nvPr>
        </p:nvSpPr>
        <p:spPr/>
        <p:txBody>
          <a:bodyPr/>
          <a:lstStyle/>
          <a:p>
            <a:fld id="{AEC53B4D-45C1-46D8-891B-BBE12621907F}" type="datetimeFigureOut">
              <a:rPr lang="en-GB" smtClean="0"/>
              <a:t>22/12/2019</a:t>
            </a:fld>
            <a:endParaRPr lang="en-GB"/>
          </a:p>
        </p:txBody>
      </p:sp>
      <p:sp>
        <p:nvSpPr>
          <p:cNvPr id="6" name="Footer Placeholder 5">
            <a:extLst>
              <a:ext uri="{FF2B5EF4-FFF2-40B4-BE49-F238E27FC236}">
                <a16:creationId xmlns:a16="http://schemas.microsoft.com/office/drawing/2014/main" id="{B2DC5143-4AA1-42B4-AEE3-78D089DECE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87568B-B5CA-45CF-ADB7-28FB3996ACBE}"/>
              </a:ext>
            </a:extLst>
          </p:cNvPr>
          <p:cNvSpPr>
            <a:spLocks noGrp="1"/>
          </p:cNvSpPr>
          <p:nvPr>
            <p:ph type="sldNum" sz="quarter" idx="12"/>
          </p:nvPr>
        </p:nvSpPr>
        <p:spPr/>
        <p:txBody>
          <a:bodyPr/>
          <a:lstStyle/>
          <a:p>
            <a:fld id="{3FB1BA11-9F95-4D33-B0D0-6603FB69769C}" type="slidenum">
              <a:rPr lang="en-GB" smtClean="0"/>
              <a:t>‹#›</a:t>
            </a:fld>
            <a:endParaRPr lang="en-GB"/>
          </a:p>
        </p:txBody>
      </p:sp>
    </p:spTree>
    <p:extLst>
      <p:ext uri="{BB962C8B-B14F-4D97-AF65-F5344CB8AC3E}">
        <p14:creationId xmlns:p14="http://schemas.microsoft.com/office/powerpoint/2010/main" val="135098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613EE6-2AC1-4DFB-BFDA-7AEE27DB22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FB8591-5D18-40A2-83D1-4A0B99F8C9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89B1C4-CFAA-4926-820F-65D98F8156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53B4D-45C1-46D8-891B-BBE12621907F}" type="datetimeFigureOut">
              <a:rPr lang="en-GB" smtClean="0"/>
              <a:t>22/12/2019</a:t>
            </a:fld>
            <a:endParaRPr lang="en-GB"/>
          </a:p>
        </p:txBody>
      </p:sp>
      <p:sp>
        <p:nvSpPr>
          <p:cNvPr id="5" name="Footer Placeholder 4">
            <a:extLst>
              <a:ext uri="{FF2B5EF4-FFF2-40B4-BE49-F238E27FC236}">
                <a16:creationId xmlns:a16="http://schemas.microsoft.com/office/drawing/2014/main" id="{0BEAE2FD-A81F-4E67-90EB-2B2876809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8FCB1E9-7284-440D-9F14-28DC3D8E8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1BA11-9F95-4D33-B0D0-6603FB69769C}" type="slidenum">
              <a:rPr lang="en-GB" smtClean="0"/>
              <a:t>‹#›</a:t>
            </a:fld>
            <a:endParaRPr lang="en-GB"/>
          </a:p>
        </p:txBody>
      </p:sp>
    </p:spTree>
    <p:extLst>
      <p:ext uri="{BB962C8B-B14F-4D97-AF65-F5344CB8AC3E}">
        <p14:creationId xmlns:p14="http://schemas.microsoft.com/office/powerpoint/2010/main" val="3209677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650182" y="536714"/>
            <a:ext cx="5229719"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Tree>
    <p:extLst>
      <p:ext uri="{BB962C8B-B14F-4D97-AF65-F5344CB8AC3E}">
        <p14:creationId xmlns:p14="http://schemas.microsoft.com/office/powerpoint/2010/main" val="3967024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446550"/>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p:txBody>
      </p:sp>
    </p:spTree>
    <p:extLst>
      <p:ext uri="{BB962C8B-B14F-4D97-AF65-F5344CB8AC3E}">
        <p14:creationId xmlns:p14="http://schemas.microsoft.com/office/powerpoint/2010/main" val="11381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938992"/>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Mary’s response</a:t>
            </a:r>
          </a:p>
        </p:txBody>
      </p:sp>
      <p:sp>
        <p:nvSpPr>
          <p:cNvPr id="3" name="TextBox 2">
            <a:extLst>
              <a:ext uri="{FF2B5EF4-FFF2-40B4-BE49-F238E27FC236}">
                <a16:creationId xmlns:a16="http://schemas.microsoft.com/office/drawing/2014/main" id="{6C5F0B9B-050B-48F6-933F-AE9E7C3EECE7}"/>
              </a:ext>
            </a:extLst>
          </p:cNvPr>
          <p:cNvSpPr txBox="1"/>
          <p:nvPr/>
        </p:nvSpPr>
        <p:spPr>
          <a:xfrm>
            <a:off x="1943100" y="4110335"/>
            <a:ext cx="9182100" cy="954107"/>
          </a:xfrm>
          <a:prstGeom prst="rect">
            <a:avLst/>
          </a:prstGeom>
          <a:noFill/>
        </p:spPr>
        <p:txBody>
          <a:bodyPr wrap="square" rtlCol="0">
            <a:spAutoFit/>
          </a:bodyPr>
          <a:lstStyle/>
          <a:p>
            <a:r>
              <a:rPr lang="en-GB" sz="2800" b="1" i="1" dirty="0">
                <a:ln>
                  <a:solidFill>
                    <a:schemeClr val="tx1"/>
                  </a:solidFill>
                </a:ln>
                <a:solidFill>
                  <a:srgbClr val="FF0000"/>
                </a:solidFill>
              </a:rPr>
              <a:t>‘I am the Lord’s servant,’ Mary answered. ‘May your word to me be fulfilled.’ Then the angel left her </a:t>
            </a:r>
            <a:r>
              <a:rPr lang="en-GB" sz="2800" b="1" dirty="0">
                <a:ln>
                  <a:solidFill>
                    <a:schemeClr val="tx1"/>
                  </a:solidFill>
                </a:ln>
                <a:solidFill>
                  <a:srgbClr val="FF0000"/>
                </a:solidFill>
              </a:rPr>
              <a:t>(v.38).</a:t>
            </a:r>
            <a:endParaRPr lang="en-GB" sz="2400" b="1" dirty="0"/>
          </a:p>
        </p:txBody>
      </p:sp>
    </p:spTree>
    <p:extLst>
      <p:ext uri="{BB962C8B-B14F-4D97-AF65-F5344CB8AC3E}">
        <p14:creationId xmlns:p14="http://schemas.microsoft.com/office/powerpoint/2010/main" val="187936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308324"/>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Mary’s response</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Daniel’s response</a:t>
            </a:r>
          </a:p>
        </p:txBody>
      </p:sp>
    </p:spTree>
    <p:extLst>
      <p:ext uri="{BB962C8B-B14F-4D97-AF65-F5344CB8AC3E}">
        <p14:creationId xmlns:p14="http://schemas.microsoft.com/office/powerpoint/2010/main" val="314601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616101"/>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ea typeface="HGSGothicE" panose="020B0400000000000000" pitchFamily="34" charset="-128"/>
              </a:rPr>
              <a:t>Mary’s response</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ea typeface="HGSGothicE" panose="020B0400000000000000" pitchFamily="34" charset="-128"/>
              </a:rPr>
              <a:t>Daniel’s response</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ea typeface="HGSGothicE" panose="020B0400000000000000" pitchFamily="34" charset="-128"/>
              </a:rPr>
              <a:t>Jeremiah’s hope</a:t>
            </a:r>
          </a:p>
        </p:txBody>
      </p:sp>
      <p:sp>
        <p:nvSpPr>
          <p:cNvPr id="3" name="TextBox 2">
            <a:extLst>
              <a:ext uri="{FF2B5EF4-FFF2-40B4-BE49-F238E27FC236}">
                <a16:creationId xmlns:a16="http://schemas.microsoft.com/office/drawing/2014/main" id="{70740F99-B7FB-4CFD-952B-6B17F50E0851}"/>
              </a:ext>
            </a:extLst>
          </p:cNvPr>
          <p:cNvSpPr txBox="1"/>
          <p:nvPr/>
        </p:nvSpPr>
        <p:spPr>
          <a:xfrm>
            <a:off x="2028826" y="4902101"/>
            <a:ext cx="9459018" cy="1938992"/>
          </a:xfrm>
          <a:prstGeom prst="rect">
            <a:avLst/>
          </a:prstGeom>
          <a:noFill/>
        </p:spPr>
        <p:txBody>
          <a:bodyPr wrap="square" rtlCol="0">
            <a:spAutoFit/>
          </a:bodyPr>
          <a:lstStyle/>
          <a:p>
            <a:r>
              <a:rPr lang="en-GB" sz="2800" b="1" i="1" dirty="0">
                <a:ln>
                  <a:solidFill>
                    <a:schemeClr val="tx1"/>
                  </a:solidFill>
                </a:ln>
                <a:solidFill>
                  <a:srgbClr val="FF0000"/>
                </a:solidFill>
              </a:rPr>
              <a:t>“Because of the Lord’s great love, we are not consumed, for his compassions never fail...The Lord is good to those whose hope is in him” </a:t>
            </a:r>
            <a:r>
              <a:rPr lang="en-GB" sz="2800" b="1" dirty="0">
                <a:ln>
                  <a:solidFill>
                    <a:schemeClr val="tx1"/>
                  </a:solidFill>
                </a:ln>
                <a:solidFill>
                  <a:srgbClr val="FF0000"/>
                </a:solidFill>
              </a:rPr>
              <a:t>(Lam.3:22,25).</a:t>
            </a:r>
          </a:p>
          <a:p>
            <a:r>
              <a:rPr lang="en-GB" dirty="0"/>
              <a:t> </a:t>
            </a:r>
          </a:p>
          <a:p>
            <a:endParaRPr lang="en-GB" dirty="0"/>
          </a:p>
        </p:txBody>
      </p:sp>
    </p:spTree>
    <p:extLst>
      <p:ext uri="{BB962C8B-B14F-4D97-AF65-F5344CB8AC3E}">
        <p14:creationId xmlns:p14="http://schemas.microsoft.com/office/powerpoint/2010/main" val="37469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left)">
                                      <p:cBhvr>
                                        <p:cTn id="7" dur="500"/>
                                        <p:tgtEl>
                                          <p:spTgt spid="4">
                                            <p:txEl>
                                              <p:pRg st="5" end="5"/>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85433"/>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cs typeface="Aharoni" panose="02010803020104030203" pitchFamily="2" charset="-79"/>
              </a:rPr>
              <a:t>Mary’s response</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cs typeface="Aharoni" panose="02010803020104030203" pitchFamily="2" charset="-79"/>
              </a:rPr>
              <a:t>Daniel’s response</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cs typeface="Aharoni" panose="02010803020104030203" pitchFamily="2" charset="-79"/>
              </a:rPr>
              <a:t>Jeremiah’s hope</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cs typeface="Aharoni" panose="02010803020104030203" pitchFamily="2" charset="-79"/>
              </a:rPr>
              <a:t>Quality of faith?</a:t>
            </a:r>
          </a:p>
        </p:txBody>
      </p:sp>
    </p:spTree>
    <p:extLst>
      <p:ext uri="{BB962C8B-B14F-4D97-AF65-F5344CB8AC3E}">
        <p14:creationId xmlns:p14="http://schemas.microsoft.com/office/powerpoint/2010/main" val="33435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circle(out)">
                                      <p:cBhvr>
                                        <p:cTn id="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85433"/>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Mary’s response</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Daniel’s response</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Jeremiah’s cry</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Quality of faith?</a:t>
            </a:r>
          </a:p>
        </p:txBody>
      </p:sp>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AD70453F-09D2-42F7-96F6-AFE45F3015DA}"/>
              </a:ext>
            </a:extLst>
          </p:cNvPr>
          <p:cNvSpPr txBox="1"/>
          <p:nvPr/>
        </p:nvSpPr>
        <p:spPr>
          <a:xfrm>
            <a:off x="1656000" y="3744000"/>
            <a:ext cx="8306493" cy="923330"/>
          </a:xfrm>
          <a:prstGeom prst="rect">
            <a:avLst/>
          </a:prstGeom>
          <a:solidFill>
            <a:schemeClr val="bg1"/>
          </a:solidFill>
        </p:spPr>
        <p:txBody>
          <a:bodyPr wrap="square" rtlCol="0">
            <a:spAutoFit/>
          </a:bodyPr>
          <a:lstStyle/>
          <a:p>
            <a:pPr algn="ctr"/>
            <a:r>
              <a:rPr lang="en-GB" sz="5400" b="1" dirty="0">
                <a:solidFill>
                  <a:srgbClr val="C00000"/>
                </a:solidFill>
              </a:rPr>
              <a:t>Our modern response</a:t>
            </a:r>
          </a:p>
        </p:txBody>
      </p:sp>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393327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23877"/>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Daniel’s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Jeremiah’s cry</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Quality of faith?</a:t>
            </a:r>
          </a:p>
        </p:txBody>
      </p:sp>
      <p:sp>
        <p:nvSpPr>
          <p:cNvPr id="7" name="TextBox 6">
            <a:extLst>
              <a:ext uri="{FF2B5EF4-FFF2-40B4-BE49-F238E27FC236}">
                <a16:creationId xmlns:a16="http://schemas.microsoft.com/office/drawing/2014/main" id="{AD70453F-09D2-42F7-96F6-AFE45F3015DA}"/>
              </a:ext>
            </a:extLst>
          </p:cNvPr>
          <p:cNvSpPr txBox="1"/>
          <p:nvPr/>
        </p:nvSpPr>
        <p:spPr>
          <a:xfrm>
            <a:off x="1656000" y="3744000"/>
            <a:ext cx="8306493" cy="1600438"/>
          </a:xfrm>
          <a:prstGeom prst="rect">
            <a:avLst/>
          </a:prstGeom>
          <a:solidFill>
            <a:schemeClr val="bg1"/>
          </a:solidFill>
        </p:spPr>
        <p:txBody>
          <a:bodyPr wrap="square" rtlCol="0">
            <a:spAutoFit/>
          </a:bodyPr>
          <a:lstStyle/>
          <a:p>
            <a:pPr algn="ctr"/>
            <a:r>
              <a:rPr lang="en-GB" sz="5400" b="1" dirty="0">
                <a:solidFill>
                  <a:srgbClr val="C00000"/>
                </a:solidFill>
              </a:rPr>
              <a:t>Our modern response</a:t>
            </a:r>
          </a:p>
          <a:p>
            <a:pPr marL="571500" indent="-571500">
              <a:buFont typeface="Wingdings" panose="05000000000000000000" pitchFamily="2" charset="2"/>
              <a:buChar char="v"/>
            </a:pPr>
            <a:r>
              <a:rPr lang="en-GB" sz="4400" b="1" dirty="0">
                <a:ln>
                  <a:solidFill>
                    <a:srgbClr val="FF0000"/>
                  </a:solidFill>
                </a:ln>
                <a:solidFill>
                  <a:srgbClr val="2900C0"/>
                </a:solidFill>
              </a:rPr>
              <a:t>Don’t ignore God’s gift!</a:t>
            </a:r>
          </a:p>
        </p:txBody>
      </p:sp>
    </p:spTree>
    <p:extLst>
      <p:ext uri="{BB962C8B-B14F-4D97-AF65-F5344CB8AC3E}">
        <p14:creationId xmlns:p14="http://schemas.microsoft.com/office/powerpoint/2010/main" val="150086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23877"/>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Daniel’s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Jeremiah’s cry</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Quality of faith?</a:t>
            </a:r>
          </a:p>
        </p:txBody>
      </p:sp>
      <p:sp>
        <p:nvSpPr>
          <p:cNvPr id="7" name="TextBox 6">
            <a:extLst>
              <a:ext uri="{FF2B5EF4-FFF2-40B4-BE49-F238E27FC236}">
                <a16:creationId xmlns:a16="http://schemas.microsoft.com/office/drawing/2014/main" id="{AD70453F-09D2-42F7-96F6-AFE45F3015DA}"/>
              </a:ext>
            </a:extLst>
          </p:cNvPr>
          <p:cNvSpPr txBox="1"/>
          <p:nvPr/>
        </p:nvSpPr>
        <p:spPr>
          <a:xfrm>
            <a:off x="1656000" y="3744000"/>
            <a:ext cx="8306493" cy="2277547"/>
          </a:xfrm>
          <a:prstGeom prst="rect">
            <a:avLst/>
          </a:prstGeom>
          <a:solidFill>
            <a:schemeClr val="bg1"/>
          </a:solidFill>
        </p:spPr>
        <p:txBody>
          <a:bodyPr wrap="square" rtlCol="0">
            <a:spAutoFit/>
          </a:bodyPr>
          <a:lstStyle/>
          <a:p>
            <a:pPr algn="ctr"/>
            <a:r>
              <a:rPr lang="en-GB" sz="5400" b="1" dirty="0">
                <a:solidFill>
                  <a:srgbClr val="C00000"/>
                </a:solidFill>
              </a:rPr>
              <a:t>Our modern response</a:t>
            </a:r>
          </a:p>
          <a:p>
            <a:pPr marL="571500" indent="-571500">
              <a:buFont typeface="Wingdings" panose="05000000000000000000" pitchFamily="2" charset="2"/>
              <a:buChar char="v"/>
            </a:pPr>
            <a:r>
              <a:rPr lang="en-GB" sz="4400" b="1" dirty="0">
                <a:ln>
                  <a:solidFill>
                    <a:srgbClr val="FF0000"/>
                  </a:solidFill>
                </a:ln>
                <a:solidFill>
                  <a:srgbClr val="2900C0"/>
                </a:solidFill>
              </a:rPr>
              <a:t>Don’t ignore God’s gift!</a:t>
            </a:r>
          </a:p>
          <a:p>
            <a:pPr marL="571500" indent="-571500">
              <a:buFont typeface="Wingdings" panose="05000000000000000000" pitchFamily="2" charset="2"/>
              <a:buChar char="v"/>
            </a:pPr>
            <a:r>
              <a:rPr lang="en-GB" sz="4400" b="1" dirty="0">
                <a:ln>
                  <a:solidFill>
                    <a:srgbClr val="FF0000"/>
                  </a:solidFill>
                </a:ln>
                <a:solidFill>
                  <a:srgbClr val="2900C0"/>
                </a:solidFill>
              </a:rPr>
              <a:t>Many </a:t>
            </a:r>
            <a:r>
              <a:rPr lang="en-GB" sz="4400" b="1" u="sng" dirty="0">
                <a:ln>
                  <a:solidFill>
                    <a:srgbClr val="FF0000"/>
                  </a:solidFill>
                </a:ln>
                <a:solidFill>
                  <a:srgbClr val="2900C0"/>
                </a:solidFill>
              </a:rPr>
              <a:t>do</a:t>
            </a:r>
            <a:r>
              <a:rPr lang="en-GB" sz="4400" b="1" dirty="0">
                <a:ln>
                  <a:solidFill>
                    <a:srgbClr val="FF0000"/>
                  </a:solidFill>
                </a:ln>
                <a:solidFill>
                  <a:srgbClr val="2900C0"/>
                </a:solidFill>
              </a:rPr>
              <a:t> ignore it</a:t>
            </a:r>
          </a:p>
        </p:txBody>
      </p:sp>
    </p:spTree>
    <p:extLst>
      <p:ext uri="{BB962C8B-B14F-4D97-AF65-F5344CB8AC3E}">
        <p14:creationId xmlns:p14="http://schemas.microsoft.com/office/powerpoint/2010/main" val="160599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23877"/>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Daniel’s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Jeremiah’s cry</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Quality of faith?</a:t>
            </a:r>
          </a:p>
        </p:txBody>
      </p:sp>
      <p:sp>
        <p:nvSpPr>
          <p:cNvPr id="7" name="TextBox 6">
            <a:extLst>
              <a:ext uri="{FF2B5EF4-FFF2-40B4-BE49-F238E27FC236}">
                <a16:creationId xmlns:a16="http://schemas.microsoft.com/office/drawing/2014/main" id="{AD70453F-09D2-42F7-96F6-AFE45F3015DA}"/>
              </a:ext>
            </a:extLst>
          </p:cNvPr>
          <p:cNvSpPr txBox="1"/>
          <p:nvPr/>
        </p:nvSpPr>
        <p:spPr>
          <a:xfrm>
            <a:off x="1656000" y="3744000"/>
            <a:ext cx="8306493" cy="2831544"/>
          </a:xfrm>
          <a:prstGeom prst="rect">
            <a:avLst/>
          </a:prstGeom>
          <a:solidFill>
            <a:schemeClr val="bg1"/>
          </a:solidFill>
        </p:spPr>
        <p:txBody>
          <a:bodyPr wrap="square" rtlCol="0">
            <a:spAutoFit/>
          </a:bodyPr>
          <a:lstStyle/>
          <a:p>
            <a:pPr algn="ctr"/>
            <a:r>
              <a:rPr lang="en-GB" sz="5400" b="1" dirty="0">
                <a:solidFill>
                  <a:srgbClr val="C00000"/>
                </a:solidFill>
              </a:rPr>
              <a:t>Our modern response</a:t>
            </a:r>
          </a:p>
          <a:p>
            <a:pPr marL="571500" indent="-571500">
              <a:buFont typeface="Wingdings" panose="05000000000000000000" pitchFamily="2" charset="2"/>
              <a:buChar char="v"/>
            </a:pPr>
            <a:r>
              <a:rPr lang="en-GB" sz="4000" b="1" dirty="0">
                <a:ln>
                  <a:solidFill>
                    <a:srgbClr val="FF0000"/>
                  </a:solidFill>
                </a:ln>
                <a:solidFill>
                  <a:srgbClr val="2900C0"/>
                </a:solidFill>
              </a:rPr>
              <a:t>Don’t ignore God’s gift!</a:t>
            </a:r>
          </a:p>
          <a:p>
            <a:pPr marL="571500" indent="-571500">
              <a:buFont typeface="Wingdings" panose="05000000000000000000" pitchFamily="2" charset="2"/>
              <a:buChar char="v"/>
            </a:pPr>
            <a:r>
              <a:rPr lang="en-GB" sz="4000" b="1" dirty="0">
                <a:ln>
                  <a:solidFill>
                    <a:srgbClr val="FF0000"/>
                  </a:solidFill>
                </a:ln>
                <a:solidFill>
                  <a:srgbClr val="2900C0"/>
                </a:solidFill>
              </a:rPr>
              <a:t>Many </a:t>
            </a:r>
            <a:r>
              <a:rPr lang="en-GB" sz="4000" b="1" u="sng" dirty="0">
                <a:ln>
                  <a:solidFill>
                    <a:srgbClr val="FF0000"/>
                  </a:solidFill>
                </a:ln>
                <a:solidFill>
                  <a:srgbClr val="2900C0"/>
                </a:solidFill>
              </a:rPr>
              <a:t>do</a:t>
            </a:r>
            <a:r>
              <a:rPr lang="en-GB" sz="4000" b="1" dirty="0">
                <a:ln>
                  <a:solidFill>
                    <a:srgbClr val="FF0000"/>
                  </a:solidFill>
                </a:ln>
                <a:solidFill>
                  <a:srgbClr val="2900C0"/>
                </a:solidFill>
              </a:rPr>
              <a:t> ignore it</a:t>
            </a:r>
          </a:p>
          <a:p>
            <a:pPr marL="571500" indent="-571500">
              <a:buFont typeface="Wingdings" panose="05000000000000000000" pitchFamily="2" charset="2"/>
              <a:buChar char="v"/>
            </a:pPr>
            <a:r>
              <a:rPr lang="en-GB" sz="4400" b="1" dirty="0">
                <a:ln>
                  <a:solidFill>
                    <a:srgbClr val="FF0000"/>
                  </a:solidFill>
                </a:ln>
                <a:solidFill>
                  <a:srgbClr val="2900C0"/>
                </a:solidFill>
              </a:rPr>
              <a:t>We too are highly favoured!</a:t>
            </a:r>
          </a:p>
        </p:txBody>
      </p:sp>
    </p:spTree>
    <p:extLst>
      <p:ext uri="{BB962C8B-B14F-4D97-AF65-F5344CB8AC3E}">
        <p14:creationId xmlns:p14="http://schemas.microsoft.com/office/powerpoint/2010/main" val="366402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923877"/>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2800" b="1" dirty="0">
                <a:ln>
                  <a:solidFill>
                    <a:schemeClr val="tx1"/>
                  </a:solidFill>
                </a:ln>
                <a:solidFill>
                  <a:srgbClr val="2900C0"/>
                </a:solidFill>
                <a:latin typeface="Verdana Pro" panose="020B0604030504040204" pitchFamily="34" charset="0"/>
              </a:rPr>
              <a:t>God’s surprises difficult to understand</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When in doubt, trust God</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Daniel’s response</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Jeremiah’s cry</a:t>
            </a:r>
          </a:p>
          <a:p>
            <a:pPr marL="971550" lvl="1" indent="-514350">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Quality of faith?</a:t>
            </a:r>
          </a:p>
        </p:txBody>
      </p:sp>
      <p:sp>
        <p:nvSpPr>
          <p:cNvPr id="7" name="TextBox 6">
            <a:extLst>
              <a:ext uri="{FF2B5EF4-FFF2-40B4-BE49-F238E27FC236}">
                <a16:creationId xmlns:a16="http://schemas.microsoft.com/office/drawing/2014/main" id="{AD70453F-09D2-42F7-96F6-AFE45F3015DA}"/>
              </a:ext>
            </a:extLst>
          </p:cNvPr>
          <p:cNvSpPr txBox="1"/>
          <p:nvPr/>
        </p:nvSpPr>
        <p:spPr>
          <a:xfrm>
            <a:off x="1656000" y="3744000"/>
            <a:ext cx="8306493" cy="2831544"/>
          </a:xfrm>
          <a:prstGeom prst="rect">
            <a:avLst/>
          </a:prstGeom>
          <a:solidFill>
            <a:schemeClr val="bg1"/>
          </a:solidFill>
        </p:spPr>
        <p:txBody>
          <a:bodyPr wrap="square" rtlCol="0">
            <a:spAutoFit/>
          </a:bodyPr>
          <a:lstStyle/>
          <a:p>
            <a:pPr algn="ctr"/>
            <a:r>
              <a:rPr lang="en-GB" sz="5400" b="1" dirty="0">
                <a:solidFill>
                  <a:srgbClr val="C00000"/>
                </a:solidFill>
              </a:rPr>
              <a:t>Our modern response</a:t>
            </a:r>
          </a:p>
          <a:p>
            <a:pPr marL="571500" indent="-571500">
              <a:buFont typeface="Wingdings" panose="05000000000000000000" pitchFamily="2" charset="2"/>
              <a:buChar char="v"/>
            </a:pPr>
            <a:r>
              <a:rPr lang="en-GB" sz="4000" b="1" dirty="0">
                <a:ln>
                  <a:solidFill>
                    <a:srgbClr val="FF0000"/>
                  </a:solidFill>
                </a:ln>
                <a:solidFill>
                  <a:srgbClr val="2900C0"/>
                </a:solidFill>
              </a:rPr>
              <a:t>Don’t ignore God’s gift!</a:t>
            </a:r>
          </a:p>
          <a:p>
            <a:pPr marL="571500" indent="-571500">
              <a:buFont typeface="Wingdings" panose="05000000000000000000" pitchFamily="2" charset="2"/>
              <a:buChar char="v"/>
            </a:pPr>
            <a:r>
              <a:rPr lang="en-GB" sz="4000" b="1" dirty="0">
                <a:ln>
                  <a:solidFill>
                    <a:srgbClr val="FF0000"/>
                  </a:solidFill>
                </a:ln>
                <a:solidFill>
                  <a:srgbClr val="2900C0"/>
                </a:solidFill>
              </a:rPr>
              <a:t>Many </a:t>
            </a:r>
            <a:r>
              <a:rPr lang="en-GB" sz="4000" b="1" u="sng" dirty="0">
                <a:ln>
                  <a:solidFill>
                    <a:srgbClr val="FF0000"/>
                  </a:solidFill>
                </a:ln>
                <a:solidFill>
                  <a:srgbClr val="2900C0"/>
                </a:solidFill>
              </a:rPr>
              <a:t>do</a:t>
            </a:r>
            <a:r>
              <a:rPr lang="en-GB" sz="4000" b="1" dirty="0">
                <a:ln>
                  <a:solidFill>
                    <a:srgbClr val="FF0000"/>
                  </a:solidFill>
                </a:ln>
                <a:solidFill>
                  <a:srgbClr val="2900C0"/>
                </a:solidFill>
              </a:rPr>
              <a:t> ignore it</a:t>
            </a:r>
          </a:p>
          <a:p>
            <a:pPr marL="571500" indent="-571500">
              <a:buFont typeface="Wingdings" panose="05000000000000000000" pitchFamily="2" charset="2"/>
              <a:buChar char="v"/>
            </a:pPr>
            <a:r>
              <a:rPr lang="en-GB" sz="4400" b="1" dirty="0">
                <a:ln>
                  <a:solidFill>
                    <a:srgbClr val="FF0000"/>
                  </a:solidFill>
                </a:ln>
                <a:solidFill>
                  <a:srgbClr val="2900C0"/>
                </a:solidFill>
              </a:rPr>
              <a:t>We too are highly favoured!</a:t>
            </a:r>
          </a:p>
        </p:txBody>
      </p:sp>
      <p:pic>
        <p:nvPicPr>
          <p:cNvPr id="8" name="Picture 7" descr="A picture containing food&#10;&#10;Description automatically generated">
            <a:extLst>
              <a:ext uri="{FF2B5EF4-FFF2-40B4-BE49-F238E27FC236}">
                <a16:creationId xmlns:a16="http://schemas.microsoft.com/office/drawing/2014/main" id="{83C475C7-782B-4A4F-ADD6-75708F00C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9593" y="3305294"/>
            <a:ext cx="2091239" cy="3270250"/>
          </a:xfrm>
          <a:prstGeom prst="rect">
            <a:avLst/>
          </a:prstGeom>
        </p:spPr>
      </p:pic>
    </p:spTree>
    <p:extLst>
      <p:ext uri="{BB962C8B-B14F-4D97-AF65-F5344CB8AC3E}">
        <p14:creationId xmlns:p14="http://schemas.microsoft.com/office/powerpoint/2010/main" val="410526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550429" y="536714"/>
            <a:ext cx="5329472"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3" name="TextBox 2">
            <a:extLst>
              <a:ext uri="{FF2B5EF4-FFF2-40B4-BE49-F238E27FC236}">
                <a16:creationId xmlns:a16="http://schemas.microsoft.com/office/drawing/2014/main" id="{D915B2CD-6A8C-4588-99A0-65B539872700}"/>
              </a:ext>
            </a:extLst>
          </p:cNvPr>
          <p:cNvSpPr txBox="1"/>
          <p:nvPr/>
        </p:nvSpPr>
        <p:spPr>
          <a:xfrm>
            <a:off x="1790007" y="1460649"/>
            <a:ext cx="8611986" cy="584775"/>
          </a:xfrm>
          <a:prstGeom prst="rect">
            <a:avLst/>
          </a:prstGeom>
          <a:noFill/>
        </p:spPr>
        <p:txBody>
          <a:bodyPr wrap="square" rtlCol="0">
            <a:spAutoFit/>
          </a:bodyPr>
          <a:lstStyle/>
          <a:p>
            <a:pPr algn="ctr"/>
            <a:r>
              <a:rPr lang="fr-FR" sz="3200" dirty="0">
                <a:ln w="6350">
                  <a:solidFill>
                    <a:srgbClr val="FFFF00"/>
                  </a:solidFill>
                </a:ln>
                <a:solidFill>
                  <a:srgbClr val="002060"/>
                </a:solidFill>
                <a:latin typeface="Kohelet" panose="02000503020000020004" pitchFamily="2" charset="0"/>
              </a:rPr>
              <a:t>A Surprise for Mary</a:t>
            </a:r>
            <a:endParaRPr lang="en-GB" sz="3200" dirty="0">
              <a:ln w="6350">
                <a:solidFill>
                  <a:srgbClr val="FFFF00"/>
                </a:solidFill>
              </a:ln>
              <a:solidFill>
                <a:srgbClr val="002060"/>
              </a:solidFill>
              <a:latin typeface="Kohelet" panose="02000503020000020004" pitchFamily="2" charset="0"/>
            </a:endParaRPr>
          </a:p>
        </p:txBody>
      </p:sp>
      <p:sp>
        <p:nvSpPr>
          <p:cNvPr id="2" name="TextBox 1">
            <a:extLst>
              <a:ext uri="{FF2B5EF4-FFF2-40B4-BE49-F238E27FC236}">
                <a16:creationId xmlns:a16="http://schemas.microsoft.com/office/drawing/2014/main" id="{1268A23F-9814-4F6C-9244-775EA160A774}"/>
              </a:ext>
            </a:extLst>
          </p:cNvPr>
          <p:cNvSpPr txBox="1"/>
          <p:nvPr/>
        </p:nvSpPr>
        <p:spPr>
          <a:xfrm>
            <a:off x="1047404" y="2144684"/>
            <a:ext cx="10075025" cy="3262432"/>
          </a:xfrm>
          <a:prstGeom prst="rect">
            <a:avLst/>
          </a:prstGeom>
          <a:noFill/>
        </p:spPr>
        <p:txBody>
          <a:bodyPr wrap="square" rtlCol="0">
            <a:spAutoFit/>
          </a:bodyPr>
          <a:lstStyle/>
          <a:p>
            <a:r>
              <a:rPr lang="en-GB" sz="3200" b="1" i="1" dirty="0">
                <a:ln w="6350">
                  <a:solidFill>
                    <a:schemeClr val="tx1"/>
                  </a:solidFill>
                </a:ln>
                <a:solidFill>
                  <a:srgbClr val="FF0000"/>
                </a:solidFill>
              </a:rPr>
              <a:t>God sent the angel Gabriel to Nazareth, a village in Galilee, to a virgin named Mary. She was engaged to be married to a man named Joseph, a descendant of King David. Gabriel appeared to her and said, ‘Greetings, favoured woman! The Lord is with you’ </a:t>
            </a:r>
            <a:r>
              <a:rPr lang="en-GB" sz="3200" b="1" dirty="0">
                <a:ln w="6350">
                  <a:solidFill>
                    <a:schemeClr val="tx1"/>
                  </a:solidFill>
                </a:ln>
                <a:solidFill>
                  <a:srgbClr val="FF0000"/>
                </a:solidFill>
              </a:rPr>
              <a:t>(NLT).</a:t>
            </a:r>
          </a:p>
          <a:p>
            <a:r>
              <a:rPr lang="en-GB" dirty="0"/>
              <a:t> </a:t>
            </a:r>
          </a:p>
          <a:p>
            <a:pPr algn="ctr"/>
            <a:endParaRPr lang="en-GB" sz="2800" dirty="0"/>
          </a:p>
        </p:txBody>
      </p:sp>
    </p:spTree>
    <p:extLst>
      <p:ext uri="{BB962C8B-B14F-4D97-AF65-F5344CB8AC3E}">
        <p14:creationId xmlns:p14="http://schemas.microsoft.com/office/powerpoint/2010/main" val="36919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left)">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584775"/>
          </a:xfrm>
          <a:prstGeom prst="rect">
            <a:avLst/>
          </a:prstGeom>
          <a:noFill/>
        </p:spPr>
        <p:txBody>
          <a:bodyPr wrap="square" rtlCol="0">
            <a:spAutoFit/>
          </a:bodyPr>
          <a:lstStyle/>
          <a:p>
            <a:pPr marL="539750" indent="-539750"/>
            <a:r>
              <a:rPr lang="fr-FR" sz="3200" b="1" dirty="0">
                <a:ln>
                  <a:solidFill>
                    <a:schemeClr val="tx1"/>
                  </a:solidFill>
                </a:ln>
                <a:solidFill>
                  <a:srgbClr val="2900C0"/>
                </a:solidFill>
                <a:latin typeface="Verdana Pro" panose="020B0604020202020204" pitchFamily="34" charset="0"/>
              </a:rPr>
              <a:t>1</a:t>
            </a:r>
            <a:r>
              <a:rPr lang="fr-FR" sz="3200" b="1" dirty="0">
                <a:solidFill>
                  <a:srgbClr val="2900C0"/>
                </a:solidFill>
                <a:latin typeface="Verdana Pro" panose="020B0604020202020204" pitchFamily="34" charset="0"/>
              </a:rPr>
              <a:t>. </a:t>
            </a:r>
            <a:r>
              <a:rPr lang="en-GB" sz="3200" b="1" dirty="0">
                <a:ln>
                  <a:solidFill>
                    <a:schemeClr val="tx1"/>
                  </a:solidFill>
                </a:ln>
                <a:solidFill>
                  <a:srgbClr val="2900C0"/>
                </a:solidFill>
                <a:latin typeface="Verdana Pro" panose="020B0604020202020204" pitchFamily="34" charset="0"/>
                <a:cs typeface="DokChampa" panose="020B0502040204020203" pitchFamily="34" charset="-34"/>
              </a:rPr>
              <a:t>God surprises us in different ways</a:t>
            </a:r>
          </a:p>
        </p:txBody>
      </p:sp>
    </p:spTree>
    <p:extLst>
      <p:ext uri="{BB962C8B-B14F-4D97-AF65-F5344CB8AC3E}">
        <p14:creationId xmlns:p14="http://schemas.microsoft.com/office/powerpoint/2010/main" val="11532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954107"/>
          </a:xfrm>
          <a:prstGeom prst="rect">
            <a:avLst/>
          </a:prstGeom>
          <a:noFill/>
        </p:spPr>
        <p:txBody>
          <a:bodyPr wrap="square" rtlCol="0">
            <a:spAutoFit/>
          </a:bodyPr>
          <a:lstStyle/>
          <a:p>
            <a:pPr marL="539750" indent="-539750">
              <a:buAutoNum type="arabicPeriod"/>
            </a:pPr>
            <a:r>
              <a:rPr lang="en-GB" sz="3200" b="1" dirty="0">
                <a:ln>
                  <a:solidFill>
                    <a:schemeClr val="tx1"/>
                  </a:solidFill>
                </a:ln>
                <a:solidFill>
                  <a:srgbClr val="2900C0"/>
                </a:solidFill>
                <a:latin typeface="Verdana Pro" panose="020B0604030504040204" pitchFamily="34" charset="0"/>
              </a:rPr>
              <a:t>God surprises us in different ways</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 = confused and disturbed</a:t>
            </a:r>
          </a:p>
        </p:txBody>
      </p:sp>
    </p:spTree>
    <p:extLst>
      <p:ext uri="{BB962C8B-B14F-4D97-AF65-F5344CB8AC3E}">
        <p14:creationId xmlns:p14="http://schemas.microsoft.com/office/powerpoint/2010/main" val="51349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384995"/>
          </a:xfrm>
          <a:prstGeom prst="rect">
            <a:avLst/>
          </a:prstGeom>
          <a:noFill/>
        </p:spPr>
        <p:txBody>
          <a:bodyPr wrap="square" rtlCol="0">
            <a:spAutoFit/>
          </a:bodyPr>
          <a:lstStyle/>
          <a:p>
            <a:pPr marL="539750" indent="-539750">
              <a:buAutoNum type="arabicPeriod"/>
            </a:pPr>
            <a:r>
              <a:rPr lang="en-GB" sz="3200" b="1" dirty="0">
                <a:ln>
                  <a:solidFill>
                    <a:schemeClr val="tx1"/>
                  </a:solidFill>
                </a:ln>
                <a:solidFill>
                  <a:srgbClr val="2900C0"/>
                </a:solidFill>
                <a:latin typeface="Verdana Pro" panose="020B0604030504040204" pitchFamily="34" charset="0"/>
              </a:rPr>
              <a:t>God surprises us in different ways</a:t>
            </a:r>
          </a:p>
          <a:p>
            <a:pPr marL="898525" lvl="1" indent="-44132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Mary = confused and disturbed</a:t>
            </a:r>
          </a:p>
          <a:p>
            <a:pPr marL="898525" lvl="1" indent="-44132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Example: Albert Schweitzer (1952 Nobel Peace Prize)</a:t>
            </a:r>
          </a:p>
        </p:txBody>
      </p:sp>
    </p:spTree>
    <p:extLst>
      <p:ext uri="{BB962C8B-B14F-4D97-AF65-F5344CB8AC3E}">
        <p14:creationId xmlns:p14="http://schemas.microsoft.com/office/powerpoint/2010/main" val="190097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out)">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015663"/>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God’s surprises difficult to understand</a:t>
            </a:r>
          </a:p>
        </p:txBody>
      </p:sp>
    </p:spTree>
    <p:extLst>
      <p:ext uri="{BB962C8B-B14F-4D97-AF65-F5344CB8AC3E}">
        <p14:creationId xmlns:p14="http://schemas.microsoft.com/office/powerpoint/2010/main" val="369392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3790604" y="3287326"/>
            <a:ext cx="6952210"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384995"/>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God’s surprises difficult to understand</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vv.30-35</a:t>
            </a:r>
          </a:p>
        </p:txBody>
      </p:sp>
      <p:sp>
        <p:nvSpPr>
          <p:cNvPr id="7" name="TextBox 6">
            <a:extLst>
              <a:ext uri="{FF2B5EF4-FFF2-40B4-BE49-F238E27FC236}">
                <a16:creationId xmlns:a16="http://schemas.microsoft.com/office/drawing/2014/main" id="{04D2E8F2-35C0-4930-8A54-F8C9D9DDCD40}"/>
              </a:ext>
            </a:extLst>
          </p:cNvPr>
          <p:cNvSpPr txBox="1"/>
          <p:nvPr/>
        </p:nvSpPr>
        <p:spPr>
          <a:xfrm>
            <a:off x="3491345" y="3203913"/>
            <a:ext cx="8474281" cy="3816429"/>
          </a:xfrm>
          <a:prstGeom prst="rect">
            <a:avLst/>
          </a:prstGeom>
          <a:noFill/>
        </p:spPr>
        <p:txBody>
          <a:bodyPr wrap="square" rtlCol="0">
            <a:spAutoFit/>
          </a:bodyPr>
          <a:lstStyle/>
          <a:p>
            <a:r>
              <a:rPr lang="en-GB" sz="2200" i="1" dirty="0">
                <a:ln>
                  <a:solidFill>
                    <a:schemeClr val="tx1"/>
                  </a:solidFill>
                </a:ln>
                <a:solidFill>
                  <a:srgbClr val="0070C0"/>
                </a:solidFill>
                <a:latin typeface="Comic Sans MS" panose="030F0702030302020204" pitchFamily="66" charset="0"/>
              </a:rPr>
              <a:t>“Don’t be afraid, Mary, you have found favour with God. You will conceive and give birth to a son, and you are to call him Jesus. He will be great and will be called the Son of the Most High. The Lord God will give him the throne of his father David, and he will reign over Jacob’s descendants for ever; his kingdom will never end.” </a:t>
            </a:r>
            <a:r>
              <a:rPr lang="en-GB" sz="2200" i="1" baseline="30000" dirty="0">
                <a:ln>
                  <a:solidFill>
                    <a:schemeClr val="tx1"/>
                  </a:solidFill>
                </a:ln>
                <a:solidFill>
                  <a:srgbClr val="0070C0"/>
                </a:solidFill>
                <a:latin typeface="Comic Sans MS" panose="030F0702030302020204" pitchFamily="66" charset="0"/>
              </a:rPr>
              <a:t> ”</a:t>
            </a:r>
            <a:r>
              <a:rPr lang="en-GB" sz="2200" i="1" dirty="0">
                <a:ln>
                  <a:solidFill>
                    <a:schemeClr val="tx1"/>
                  </a:solidFill>
                </a:ln>
                <a:solidFill>
                  <a:srgbClr val="0070C0"/>
                </a:solidFill>
                <a:latin typeface="Comic Sans MS" panose="030F0702030302020204" pitchFamily="66" charset="0"/>
              </a:rPr>
              <a:t>How will this be,” Mary asked the angel, “since I am a virgin?” The angel answered, “The Holy Spirit will come on you, and the power of the Most High will overshadow you. So, the holy one to be born will be called the Son of God.” </a:t>
            </a:r>
          </a:p>
          <a:p>
            <a:endParaRPr lang="en-GB" sz="2200" dirty="0">
              <a:solidFill>
                <a:srgbClr val="0070C0"/>
              </a:solidFill>
              <a:latin typeface="Franklin Gothic Demi" panose="020B0703020102020204" pitchFamily="34" charset="0"/>
            </a:endParaRPr>
          </a:p>
        </p:txBody>
      </p:sp>
    </p:spTree>
    <p:extLst>
      <p:ext uri="{BB962C8B-B14F-4D97-AF65-F5344CB8AC3E}">
        <p14:creationId xmlns:p14="http://schemas.microsoft.com/office/powerpoint/2010/main" val="385099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1877437"/>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God’s surprises difficult to understand</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vv.</a:t>
            </a:r>
            <a:r>
              <a:rPr lang="en-GB" sz="2400" dirty="0">
                <a:ln>
                  <a:solidFill>
                    <a:schemeClr val="tx1"/>
                  </a:solidFill>
                </a:ln>
                <a:solidFill>
                  <a:srgbClr val="0070C0"/>
                </a:solidFill>
                <a:latin typeface="Comic Sans MS" panose="030F0702030302020204" pitchFamily="66" charset="0"/>
              </a:rPr>
              <a:t>30-35</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Disgrace and shame</a:t>
            </a:r>
          </a:p>
        </p:txBody>
      </p:sp>
    </p:spTree>
    <p:extLst>
      <p:ext uri="{BB962C8B-B14F-4D97-AF65-F5344CB8AC3E}">
        <p14:creationId xmlns:p14="http://schemas.microsoft.com/office/powerpoint/2010/main" val="337312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166A4F-8572-40E4-B821-D1943F97721B}"/>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6871DB7-7CCA-4256-84B1-0586CCCF3E02}"/>
              </a:ext>
            </a:extLst>
          </p:cNvPr>
          <p:cNvSpPr txBox="1"/>
          <p:nvPr/>
        </p:nvSpPr>
        <p:spPr>
          <a:xfrm>
            <a:off x="6096000" y="536714"/>
            <a:ext cx="5783901" cy="1015663"/>
          </a:xfrm>
          <a:prstGeom prst="rect">
            <a:avLst/>
          </a:prstGeom>
          <a:noFill/>
        </p:spPr>
        <p:txBody>
          <a:bodyPr wrap="square" rtlCol="0">
            <a:spAutoFit/>
          </a:bodyPr>
          <a:lstStyle/>
          <a:p>
            <a:pPr algn="r"/>
            <a:r>
              <a:rPr lang="en-GB" sz="3200" b="1" dirty="0">
                <a:ln w="6350">
                  <a:solidFill>
                    <a:srgbClr val="FF0000"/>
                  </a:solidFill>
                </a:ln>
                <a:solidFill>
                  <a:srgbClr val="FFFF00"/>
                </a:solidFill>
                <a:latin typeface="Kohelet" panose="02000503020000020004" pitchFamily="2" charset="0"/>
              </a:rPr>
              <a:t>Christmas Surprises</a:t>
            </a:r>
          </a:p>
          <a:p>
            <a:pPr algn="r"/>
            <a:r>
              <a:rPr lang="en-GB" sz="2800" b="1" dirty="0">
                <a:ln w="6350">
                  <a:solidFill>
                    <a:srgbClr val="FF0000"/>
                  </a:solidFill>
                </a:ln>
                <a:solidFill>
                  <a:srgbClr val="FFFF00"/>
                </a:solidFill>
                <a:latin typeface="Kohelet" panose="02000503020000020004" pitchFamily="2" charset="0"/>
              </a:rPr>
              <a:t>Luke 1:26-38</a:t>
            </a:r>
          </a:p>
        </p:txBody>
      </p:sp>
      <p:sp>
        <p:nvSpPr>
          <p:cNvPr id="2" name="TextBox 1">
            <a:extLst>
              <a:ext uri="{FF2B5EF4-FFF2-40B4-BE49-F238E27FC236}">
                <a16:creationId xmlns:a16="http://schemas.microsoft.com/office/drawing/2014/main" id="{6BCC9F32-4300-497B-8A46-8712C20F558D}"/>
              </a:ext>
            </a:extLst>
          </p:cNvPr>
          <p:cNvSpPr txBox="1"/>
          <p:nvPr/>
        </p:nvSpPr>
        <p:spPr>
          <a:xfrm>
            <a:off x="1066800" y="2571750"/>
            <a:ext cx="9335193" cy="13716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06C50A14-F324-4ADC-BACE-D2B39A1176A3}"/>
              </a:ext>
            </a:extLst>
          </p:cNvPr>
          <p:cNvSpPr txBox="1"/>
          <p:nvPr/>
        </p:nvSpPr>
        <p:spPr>
          <a:xfrm>
            <a:off x="1066800" y="2286000"/>
            <a:ext cx="10122131" cy="2308324"/>
          </a:xfrm>
          <a:prstGeom prst="rect">
            <a:avLst/>
          </a:prstGeom>
          <a:noFill/>
        </p:spPr>
        <p:txBody>
          <a:bodyPr wrap="square" rtlCol="0">
            <a:spAutoFit/>
          </a:bodyPr>
          <a:lstStyle/>
          <a:p>
            <a:pPr marL="539750" indent="-539750">
              <a:buAutoNum type="arabicPeriod"/>
            </a:pPr>
            <a:r>
              <a:rPr lang="en-GB" sz="2800" b="1" dirty="0">
                <a:ln>
                  <a:solidFill>
                    <a:schemeClr val="tx1"/>
                  </a:solidFill>
                </a:ln>
                <a:solidFill>
                  <a:srgbClr val="2900C0"/>
                </a:solidFill>
                <a:latin typeface="Verdana Pro" panose="020B0604030504040204" pitchFamily="34" charset="0"/>
              </a:rPr>
              <a:t>God surprises us in different ways</a:t>
            </a:r>
          </a:p>
          <a:p>
            <a:pPr marL="539750" indent="-539750">
              <a:buAutoNum type="arabicPeriod"/>
            </a:pPr>
            <a:r>
              <a:rPr lang="en-GB" sz="3200" b="1" dirty="0">
                <a:ln>
                  <a:solidFill>
                    <a:schemeClr val="tx1"/>
                  </a:solidFill>
                </a:ln>
                <a:solidFill>
                  <a:srgbClr val="2900C0"/>
                </a:solidFill>
                <a:latin typeface="Verdana Pro" panose="020B0604030504040204" pitchFamily="34" charset="0"/>
              </a:rPr>
              <a:t>God’s surprises difficult to understand</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vv.</a:t>
            </a:r>
            <a:r>
              <a:rPr lang="en-GB" sz="2000" dirty="0">
                <a:ln>
                  <a:solidFill>
                    <a:schemeClr val="tx1"/>
                  </a:solidFill>
                </a:ln>
                <a:solidFill>
                  <a:srgbClr val="0070C0"/>
                </a:solidFill>
                <a:latin typeface="Comic Sans MS" panose="030F0702030302020204" pitchFamily="66" charset="0"/>
              </a:rPr>
              <a:t>30-35</a:t>
            </a:r>
          </a:p>
          <a:p>
            <a:pPr marL="898525" lvl="1" indent="-358775">
              <a:buFont typeface="Wingdings" panose="05000000000000000000" pitchFamily="2" charset="2"/>
              <a:buChar char="Ø"/>
            </a:pPr>
            <a:r>
              <a:rPr lang="en-GB" sz="2400" dirty="0">
                <a:ln>
                  <a:solidFill>
                    <a:schemeClr val="tx1"/>
                  </a:solidFill>
                </a:ln>
                <a:solidFill>
                  <a:srgbClr val="0070C0"/>
                </a:solidFill>
                <a:latin typeface="Comic Sans MS" panose="030F0702030302020204" pitchFamily="66" charset="0"/>
              </a:rPr>
              <a:t>Disgrace and shame</a:t>
            </a:r>
          </a:p>
          <a:p>
            <a:pPr marL="898525" lvl="1" indent="-358775">
              <a:buFont typeface="Wingdings" panose="05000000000000000000" pitchFamily="2" charset="2"/>
              <a:buChar char="Ø"/>
            </a:pPr>
            <a:r>
              <a:rPr lang="en-GB" sz="2800" dirty="0">
                <a:ln>
                  <a:solidFill>
                    <a:schemeClr val="tx1"/>
                  </a:solidFill>
                </a:ln>
                <a:solidFill>
                  <a:srgbClr val="0070C0"/>
                </a:solidFill>
                <a:latin typeface="Comic Sans MS" panose="030F0702030302020204" pitchFamily="66" charset="0"/>
              </a:rPr>
              <a:t>Difficult demands</a:t>
            </a:r>
          </a:p>
        </p:txBody>
      </p:sp>
    </p:spTree>
    <p:extLst>
      <p:ext uri="{BB962C8B-B14F-4D97-AF65-F5344CB8AC3E}">
        <p14:creationId xmlns:p14="http://schemas.microsoft.com/office/powerpoint/2010/main" val="262896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742</Words>
  <Application>Microsoft Office PowerPoint</Application>
  <PresentationFormat>Widescreen</PresentationFormat>
  <Paragraphs>139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Comic Sans MS</vt:lpstr>
      <vt:lpstr>Franklin Gothic Demi</vt:lpstr>
      <vt:lpstr>Kohelet</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Colin Howells</cp:lastModifiedBy>
  <cp:revision>45</cp:revision>
  <dcterms:created xsi:type="dcterms:W3CDTF">2018-11-20T15:59:41Z</dcterms:created>
  <dcterms:modified xsi:type="dcterms:W3CDTF">2019-12-22T14:43:33Z</dcterms:modified>
</cp:coreProperties>
</file>